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Slides/notesSlide9.xml" ContentType="application/vnd.openxmlformats-officedocument.presentationml.notesSlide+xml"/>
  <Override PartName="/ppt/slides/slide16.xml" ContentType="application/vnd.openxmlformats-officedocument.presentationml.slide+xml"/>
  <Override PartName="/ppt/notesSlides/notesSlide1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13163"/>
    <a:srgbClr val="0000FF"/>
    <a:srgbClr val="FFB757"/>
    <a:srgbClr val="FFC475"/>
    <a:srgbClr val="FFB44F"/>
    <a:srgbClr val="FFC679"/>
    <a:srgbClr val="FFCD8B"/>
    <a:srgbClr val="FFC981"/>
    <a:srgbClr val="FFD9A7"/>
    <a:srgbClr val="223366"/>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18" d="100"/>
          <a:sy n="118" d="100"/>
        </p:scale>
        <p:origin x="442" y="8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customXml" Target="../customXml/item1.xml"/><Relationship Id="rId23" Type="http://schemas.openxmlformats.org/officeDocument/2006/relationships/customXmlProps" Target="../customXml/itemProps1.xml"/><Relationship Id="rId2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81" name="Shape 2"/>
        <p:cNvGrpSpPr/>
        <p:nvPr/>
      </p:nvGrpSpPr>
      <p:grpSpPr>
        <a:xfrm>
          <a:off x="0" y="0"/>
          <a:ext cx="0" cy="0"/>
          <a:chOff x="0" y="0"/>
          <a:chExt cx="0" cy="0"/>
        </a:xfrm>
      </p:grpSpPr>
      <p:sp>
        <p:nvSpPr>
          <p:cNvPr id="1048678"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9"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2" name="Slide Image Placeholder 1"/>
          <p:cNvSpPr>
            <a:spLocks noChangeAspect="1" noRot="1" noGrp="1"/>
          </p:cNvSpPr>
          <p:nvPr>
            <p:ph type="sldImg"/>
          </p:nvPr>
        </p:nvSpPr>
        <p:spPr>
          <a:xfrm>
            <a:off x="533400" y="763588"/>
            <a:ext cx="6704013" cy="3771900"/>
          </a:xfrm>
        </p:spPr>
      </p:sp>
      <p:sp>
        <p:nvSpPr>
          <p:cNvPr id="1048593"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4"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3" name="PlaceHolder 1"/>
          <p:cNvSpPr>
            <a:spLocks noChangeAspect="1" noRot="1" noGrp="1"/>
          </p:cNvSpPr>
          <p:nvPr>
            <p:ph type="sldImg"/>
          </p:nvPr>
        </p:nvSpPr>
        <p:spPr>
          <a:xfrm>
            <a:off x="685800" y="1143000"/>
            <a:ext cx="5486400" cy="3086100"/>
          </a:xfrm>
          <a:prstGeom prst="rect"/>
        </p:spPr>
      </p:sp>
      <p:sp>
        <p:nvSpPr>
          <p:cNvPr id="1048654"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5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16</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57"/>
        <p:cNvGrpSpPr/>
        <p:nvPr/>
      </p:nvGrpSpPr>
      <p:grpSpPr>
        <a:xfrm>
          <a:off x="0" y="0"/>
          <a:ext cx="0" cy="0"/>
          <a:chOff x="0" y="0"/>
          <a:chExt cx="0" cy="0"/>
        </a:xfrm>
      </p:grpSpPr>
      <p:sp>
        <p:nvSpPr>
          <p:cNvPr id="1048598"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9"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 name="Shape 57"/>
        <p:cNvGrpSpPr/>
        <p:nvPr/>
      </p:nvGrpSpPr>
      <p:grpSpPr>
        <a:xfrm>
          <a:off x="0" y="0"/>
          <a:ext cx="0" cy="0"/>
          <a:chOff x="0" y="0"/>
          <a:chExt cx="0" cy="0"/>
        </a:xfrm>
      </p:grpSpPr>
      <p:sp>
        <p:nvSpPr>
          <p:cNvPr id="1048603"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4"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1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22"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3"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7"/>
        <p:cNvGrpSpPr/>
        <p:nvPr/>
      </p:nvGrpSpPr>
      <p:grpSpPr>
        <a:xfrm>
          <a:off x="0" y="0"/>
          <a:ext cx="0" cy="0"/>
          <a:chOff x="0" y="0"/>
          <a:chExt cx="0" cy="0"/>
        </a:xfrm>
      </p:grpSpPr>
      <p:sp>
        <p:nvSpPr>
          <p:cNvPr id="1048628"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9"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34" name="PlaceHolder 1"/>
          <p:cNvSpPr>
            <a:spLocks noChangeAspect="1" noRot="1" noGrp="1"/>
          </p:cNvSpPr>
          <p:nvPr>
            <p:ph type="sldImg"/>
          </p:nvPr>
        </p:nvSpPr>
        <p:spPr>
          <a:xfrm>
            <a:off x="685800" y="1143000"/>
            <a:ext cx="5486400" cy="3086100"/>
          </a:xfrm>
          <a:prstGeom prst="rect"/>
        </p:spPr>
      </p:sp>
      <p:sp>
        <p:nvSpPr>
          <p:cNvPr id="1048635"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6"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48" name="PlaceHolder 1"/>
          <p:cNvSpPr>
            <a:spLocks noChangeAspect="1" noRot="1" noGrp="1"/>
          </p:cNvSpPr>
          <p:nvPr>
            <p:ph type="sldImg"/>
          </p:nvPr>
        </p:nvSpPr>
        <p:spPr>
          <a:xfrm>
            <a:off x="685800" y="1143000"/>
            <a:ext cx="5486400" cy="3086100"/>
          </a:xfrm>
          <a:prstGeom prst="rect"/>
        </p:spPr>
      </p:sp>
      <p:sp>
        <p:nvSpPr>
          <p:cNvPr id="1048649"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6" name="Shape 13"/>
        <p:cNvGrpSpPr/>
        <p:nvPr/>
      </p:nvGrpSpPr>
      <p:grpSpPr>
        <a:xfrm>
          <a:off x="0" y="0"/>
          <a:ext cx="0" cy="0"/>
          <a:chOff x="0" y="0"/>
          <a:chExt cx="0" cy="0"/>
        </a:xfrm>
      </p:grpSpPr>
      <p:sp>
        <p:nvSpPr>
          <p:cNvPr id="1048595"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75" name=""/>
        <p:cNvGrpSpPr/>
        <p:nvPr/>
      </p:nvGrpSpPr>
      <p:grpSpPr>
        <a:xfrm>
          <a:off x="0" y="0"/>
          <a:ext cx="0" cy="0"/>
          <a:chOff x="0" y="0"/>
          <a:chExt cx="0" cy="0"/>
        </a:xfrm>
      </p:grpSpPr>
      <p:sp>
        <p:nvSpPr>
          <p:cNvPr id="1048659"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60"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4/11/2024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61" name="Shape 25"/>
        <p:cNvGrpSpPr/>
        <p:nvPr/>
      </p:nvGrpSpPr>
      <p:grpSpPr>
        <a:xfrm>
          <a:off x="0" y="0"/>
          <a:ext cx="0" cy="0"/>
          <a:chOff x="0" y="0"/>
          <a:chExt cx="0" cy="0"/>
        </a:xfrm>
      </p:grpSpPr>
      <p:sp>
        <p:nvSpPr>
          <p:cNvPr id="1048637"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38"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6" name="Shape 28"/>
        <p:cNvGrpSpPr/>
        <p:nvPr/>
      </p:nvGrpSpPr>
      <p:grpSpPr>
        <a:xfrm>
          <a:off x="0" y="0"/>
          <a:ext cx="0" cy="0"/>
          <a:chOff x="0" y="0"/>
          <a:chExt cx="0" cy="0"/>
        </a:xfrm>
      </p:grpSpPr>
      <p:sp>
        <p:nvSpPr>
          <p:cNvPr id="104866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6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7" name="Shape 20"/>
        <p:cNvGrpSpPr/>
        <p:nvPr/>
      </p:nvGrpSpPr>
      <p:grpSpPr>
        <a:xfrm>
          <a:off x="0" y="0"/>
          <a:ext cx="0" cy="0"/>
          <a:chOff x="0" y="0"/>
          <a:chExt cx="0" cy="0"/>
        </a:xfrm>
      </p:grpSpPr>
      <p:sp>
        <p:nvSpPr>
          <p:cNvPr id="1048664"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65"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6"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7"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8" name="Shape 28"/>
        <p:cNvGrpSpPr/>
        <p:nvPr/>
      </p:nvGrpSpPr>
      <p:grpSpPr>
        <a:xfrm>
          <a:off x="0" y="0"/>
          <a:ext cx="0" cy="0"/>
          <a:chOff x="0" y="0"/>
          <a:chExt cx="0" cy="0"/>
        </a:xfrm>
      </p:grpSpPr>
      <p:sp>
        <p:nvSpPr>
          <p:cNvPr id="1048668"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9"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70"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73" name="Shape 32"/>
        <p:cNvGrpSpPr/>
        <p:nvPr/>
      </p:nvGrpSpPr>
      <p:grpSpPr>
        <a:xfrm>
          <a:off x="0" y="0"/>
          <a:ext cx="0" cy="0"/>
          <a:chOff x="0" y="0"/>
          <a:chExt cx="0" cy="0"/>
        </a:xfrm>
      </p:grpSpPr>
      <p:sp>
        <p:nvSpPr>
          <p:cNvPr id="1048656"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57"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9" name="Shape 35"/>
        <p:cNvGrpSpPr/>
        <p:nvPr/>
      </p:nvGrpSpPr>
      <p:grpSpPr>
        <a:xfrm>
          <a:off x="0" y="0"/>
          <a:ext cx="0" cy="0"/>
          <a:chOff x="0" y="0"/>
          <a:chExt cx="0" cy="0"/>
        </a:xfrm>
      </p:grpSpPr>
      <p:sp>
        <p:nvSpPr>
          <p:cNvPr id="1048671"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72"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73"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74"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75"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80" name="Shape 41"/>
        <p:cNvGrpSpPr/>
        <p:nvPr/>
      </p:nvGrpSpPr>
      <p:grpSpPr>
        <a:xfrm>
          <a:off x="0" y="0"/>
          <a:ext cx="0" cy="0"/>
          <a:chOff x="0" y="0"/>
          <a:chExt cx="0" cy="0"/>
        </a:xfrm>
      </p:grpSpPr>
      <p:sp>
        <p:nvSpPr>
          <p:cNvPr id="1048676"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77"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74" name="Shape 48"/>
        <p:cNvGrpSpPr/>
        <p:nvPr/>
      </p:nvGrpSpPr>
      <p:grpSpPr>
        <a:xfrm>
          <a:off x="0" y="0"/>
          <a:ext cx="0" cy="0"/>
          <a:chOff x="0" y="0"/>
          <a:chExt cx="0" cy="0"/>
        </a:xfrm>
      </p:grpSpPr>
      <p:sp>
        <p:nvSpPr>
          <p:cNvPr id="1048658"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Face Emotion and Age Detection</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2"/>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grpSp>
        <p:nvGrpSpPr>
          <p:cNvPr id="26"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7"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US">
                <a:solidFill>
                  <a:schemeClr val="bg1">
                    <a:lumMod val="95000"/>
                  </a:schemeClr>
                </a:solidFill>
              </a:rPr>
              <a:t>V</a:t>
            </a:r>
            <a:r>
              <a:rPr b="1" dirty="0" sz="2000" lang="en-IN" err="1">
                <a:solidFill>
                  <a:schemeClr val="bg1">
                    <a:lumMod val="95000"/>
                  </a:schemeClr>
                </a:solidFill>
              </a:rPr>
              <a:t>oting</a:t>
            </a:r>
            <a:r>
              <a:rPr b="1" dirty="0" sz="2000" lang="en-IN">
                <a:solidFill>
                  <a:schemeClr val="bg1">
                    <a:lumMod val="95000"/>
                  </a:schemeClr>
                </a:solidFill>
              </a:rPr>
              <a:t> Web Application Using Django Framework</a:t>
            </a:r>
            <a:endParaRPr b="1" dirty="0" sz="2000" lang="en-US">
              <a:solidFill>
                <a:schemeClr val="bg1">
                  <a:lumMod val="95000"/>
                </a:schemeClr>
              </a:solidFill>
            </a:endParaRPr>
          </a:p>
        </p:txBody>
      </p:sp>
      <p:sp>
        <p:nvSpPr>
          <p:cNvPr id="1048589" name="TextBox 26"/>
          <p:cNvSpPr txBox="1"/>
          <p:nvPr/>
        </p:nvSpPr>
        <p:spPr>
          <a:xfrm>
            <a:off x="1199820" y="4211595"/>
            <a:ext cx="4464563" cy="63754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altLang="en-IN" dirty="0" sz="1100" lang="en-US" err="1">
                <a:solidFill>
                  <a:schemeClr val="bg1"/>
                </a:solidFill>
              </a:rPr>
              <a:t>D</a:t>
            </a:r>
            <a:r>
              <a:rPr altLang="en-IN" dirty="0" sz="1100" lang="en-US" err="1">
                <a:solidFill>
                  <a:schemeClr val="bg1"/>
                </a:solidFill>
              </a:rPr>
              <a:t>i</a:t>
            </a:r>
            <a:r>
              <a:rPr altLang="en-IN" dirty="0" sz="1100" lang="en-US" err="1">
                <a:solidFill>
                  <a:schemeClr val="bg1"/>
                </a:solidFill>
              </a:rPr>
              <a:t>n</a:t>
            </a:r>
            <a:r>
              <a:rPr altLang="en-IN" dirty="0" sz="1100" lang="en-US" err="1">
                <a:solidFill>
                  <a:schemeClr val="bg1"/>
                </a:solidFill>
              </a:rPr>
              <a:t>e</a:t>
            </a:r>
            <a:r>
              <a:rPr altLang="en-IN" dirty="0" sz="1100" lang="en-US" err="1">
                <a:solidFill>
                  <a:schemeClr val="bg1"/>
                </a:solidFill>
              </a:rPr>
              <a:t>s</a:t>
            </a:r>
            <a:r>
              <a:rPr altLang="en-IN" dirty="0" sz="1100" lang="en-US" err="1">
                <a:solidFill>
                  <a:schemeClr val="bg1"/>
                </a:solidFill>
              </a:rPr>
              <a:t>h</a:t>
            </a:r>
            <a:r>
              <a:rPr altLang="en-IN" dirty="0" sz="1100" lang="en-US" err="1">
                <a:solidFill>
                  <a:schemeClr val="bg1"/>
                </a:solidFill>
              </a:rPr>
              <a:t> </a:t>
            </a:r>
            <a:r>
              <a:rPr altLang="en-IN" dirty="0" sz="1100" lang="en-US" err="1">
                <a:solidFill>
                  <a:schemeClr val="bg1"/>
                </a:solidFill>
              </a:rPr>
              <a:t>p</a:t>
            </a:r>
            <a:r>
              <a:rPr altLang="en-IN" dirty="0" sz="1100" lang="en-US" err="1">
                <a:solidFill>
                  <a:schemeClr val="bg1"/>
                </a:solidFill>
              </a:rPr>
              <a:t>a</a:t>
            </a:r>
            <a:r>
              <a:rPr altLang="en-IN" dirty="0" sz="1100" lang="en-US" err="1">
                <a:solidFill>
                  <a:schemeClr val="bg1"/>
                </a:solidFill>
              </a:rPr>
              <a:t>n</a:t>
            </a:r>
            <a:r>
              <a:rPr altLang="en-IN" dirty="0" sz="1100" lang="en-US" err="1">
                <a:solidFill>
                  <a:schemeClr val="bg1"/>
                </a:solidFill>
              </a:rPr>
              <a:t>d</a:t>
            </a:r>
            <a:r>
              <a:rPr altLang="en-IN" dirty="0" sz="1100" lang="en-US" err="1">
                <a:solidFill>
                  <a:schemeClr val="bg1"/>
                </a:solidFill>
              </a:rPr>
              <a:t>i</a:t>
            </a:r>
            <a:r>
              <a:rPr altLang="en-IN" dirty="0" sz="1100" lang="en-US" err="1">
                <a:solidFill>
                  <a:schemeClr val="bg1"/>
                </a:solidFill>
              </a:rPr>
              <a:t>.</a:t>
            </a:r>
            <a:r>
              <a:rPr altLang="en-IN" dirty="0" sz="1100" lang="en-US" err="1">
                <a:solidFill>
                  <a:schemeClr val="bg1"/>
                </a:solidFill>
              </a:rPr>
              <a:t> </a:t>
            </a:r>
            <a:r>
              <a:rPr altLang="en-IN" dirty="0" sz="1100" lang="en-US" err="1">
                <a:solidFill>
                  <a:schemeClr val="bg1"/>
                </a:solidFill>
              </a:rPr>
              <a:t>A</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t>
            </a:r>
            <a:r>
              <a:rPr altLang="en-IN" b="0" cap="none" dirty="0" sz="1100" i="0" lang="en-US" strike="noStrike" u="none">
                <a:solidFill>
                  <a:schemeClr val="bg1"/>
                </a:solidFill>
                <a:latin typeface="Arial"/>
                <a:ea typeface="Arial"/>
                <a:cs typeface="Arial"/>
                <a:sym typeface="Arial"/>
              </a:rPr>
              <a:t>a</a:t>
            </a:r>
            <a:r>
              <a:rPr altLang="en-IN" b="0" cap="none" dirty="0" sz="1100" i="0" lang="en-US" strike="noStrike" u="none">
                <a:solidFill>
                  <a:schemeClr val="bg1"/>
                </a:solidFill>
                <a:latin typeface="Arial"/>
                <a:ea typeface="Arial"/>
                <a:cs typeface="Arial"/>
                <a:sym typeface="Arial"/>
              </a:rPr>
              <a:t>u</a:t>
            </a:r>
            <a:r>
              <a:rPr altLang="en-IN" b="0" cap="none" dirty="0" sz="1100" i="0" lang="en-US" strike="noStrike" u="none">
                <a:solidFill>
                  <a:schemeClr val="bg1"/>
                </a:solidFill>
                <a:latin typeface="Arial"/>
                <a:ea typeface="Arial"/>
                <a:cs typeface="Arial"/>
                <a:sym typeface="Arial"/>
              </a:rPr>
              <a:t>9</a:t>
            </a:r>
            <a:r>
              <a:rPr altLang="en-IN" b="0" cap="none" dirty="0" sz="1100" i="0" lang="en-US" strike="noStrike" u="none">
                <a:solidFill>
                  <a:schemeClr val="bg1"/>
                </a:solidFill>
                <a:latin typeface="Arial"/>
                <a:ea typeface="Arial"/>
                <a:cs typeface="Arial"/>
                <a:sym typeface="Arial"/>
              </a:rPr>
              <a:t>2</a:t>
            </a:r>
            <a:r>
              <a:rPr altLang="en-IN" b="0" cap="none" dirty="0" sz="1100" i="0" lang="en-US" strike="noStrike" u="none">
                <a:solidFill>
                  <a:schemeClr val="bg1"/>
                </a:solidFill>
                <a:latin typeface="Arial"/>
                <a:ea typeface="Arial"/>
                <a:cs typeface="Arial"/>
                <a:sym typeface="Arial"/>
              </a:rPr>
              <a:t>2</a:t>
            </a:r>
            <a:r>
              <a:rPr altLang="en-IN" b="0" cap="none" dirty="0" sz="1100" i="0" lang="en-US" strike="noStrike" u="none">
                <a:solidFill>
                  <a:schemeClr val="bg1"/>
                </a:solidFill>
                <a:latin typeface="Arial"/>
                <a:ea typeface="Arial"/>
                <a:cs typeface="Arial"/>
                <a:sym typeface="Arial"/>
              </a:rPr>
              <a:t>2</a:t>
            </a:r>
            <a:r>
              <a:rPr altLang="en-IN" b="0" cap="none" dirty="0" sz="1100" i="0" lang="en-US" strike="noStrike" u="none">
                <a:solidFill>
                  <a:schemeClr val="bg1"/>
                </a:solidFill>
                <a:latin typeface="Arial"/>
                <a:ea typeface="Arial"/>
                <a:cs typeface="Arial"/>
                <a:sym typeface="Arial"/>
              </a:rPr>
              <a:t>2</a:t>
            </a:r>
            <a:r>
              <a:rPr altLang="en-IN" b="0" cap="none" dirty="0" sz="1100" i="0" lang="en-US" strike="noStrike" u="none">
                <a:solidFill>
                  <a:schemeClr val="bg1"/>
                </a:solidFill>
                <a:latin typeface="Arial"/>
                <a:ea typeface="Arial"/>
                <a:cs typeface="Arial"/>
                <a:sym typeface="Arial"/>
              </a:rPr>
              <a:t>1</a:t>
            </a:r>
            <a:r>
              <a:rPr altLang="en-IN" b="0" cap="none" dirty="0" sz="1100" i="0" lang="en-US" strike="noStrike" u="none">
                <a:solidFill>
                  <a:schemeClr val="bg1"/>
                </a:solidFill>
                <a:latin typeface="Arial"/>
                <a:ea typeface="Arial"/>
                <a:cs typeface="Arial"/>
                <a:sym typeface="Arial"/>
              </a:rPr>
              <a:t>1</a:t>
            </a:r>
            <a:r>
              <a:rPr altLang="en-IN" b="0" cap="none" dirty="0" sz="1100" i="0" lang="en-US" strike="noStrike" u="none">
                <a:solidFill>
                  <a:schemeClr val="bg1"/>
                </a:solidFill>
                <a:latin typeface="Arial"/>
                <a:ea typeface="Arial"/>
                <a:cs typeface="Arial"/>
                <a:sym typeface="Arial"/>
              </a:rPr>
              <a:t>0</a:t>
            </a:r>
            <a:r>
              <a:rPr altLang="en-IN" b="0" cap="none" dirty="0" sz="1100" i="0" lang="en-US" strike="noStrike" u="none">
                <a:solidFill>
                  <a:schemeClr val="bg1"/>
                </a:solidFill>
                <a:latin typeface="Arial"/>
                <a:ea typeface="Arial"/>
                <a:cs typeface="Arial"/>
                <a:sym typeface="Arial"/>
              </a:rPr>
              <a:t>4</a:t>
            </a:r>
            <a:r>
              <a:rPr altLang="en-IN" b="0" cap="none" dirty="0" sz="1100" i="0" lang="en-US" strike="noStrike" u="none">
                <a:solidFill>
                  <a:schemeClr val="bg1"/>
                </a:solidFill>
                <a:latin typeface="Arial"/>
                <a:ea typeface="Arial"/>
                <a:cs typeface="Arial"/>
                <a:sym typeface="Arial"/>
              </a:rPr>
              <a:t>0</a:t>
            </a:r>
            <a:r>
              <a:rPr altLang="en-IN" b="0" cap="none" dirty="0" sz="1100" i="0" lang="en-US" strike="noStrike" u="none">
                <a:solidFill>
                  <a:schemeClr val="bg1"/>
                </a:solidFill>
                <a:latin typeface="Arial"/>
                <a:ea typeface="Arial"/>
                <a:cs typeface="Arial"/>
                <a:sym typeface="Arial"/>
              </a:rPr>
              <a:t>1</a:t>
            </a:r>
            <a:r>
              <a:rPr altLang="en-IN" b="0" cap="none" dirty="0" sz="1100" i="0" lang="en-US" strike="noStrike" u="none">
                <a:solidFill>
                  <a:schemeClr val="bg1"/>
                </a:solidFill>
                <a:latin typeface="Arial"/>
                <a:ea typeface="Arial"/>
                <a:cs typeface="Arial"/>
                <a:sym typeface="Arial"/>
              </a:rPr>
              <a:t>4</a:t>
            </a:r>
            <a:endParaRPr altLang="en-US" lang="zh-CN"/>
          </a:p>
          <a:p>
            <a:pPr lvl="0" marR="0" rtl="0">
              <a:lnSpc>
                <a:spcPct val="100000"/>
              </a:lnSpc>
              <a:spcBef>
                <a:spcPts val="0"/>
              </a:spcBef>
              <a:spcAft>
                <a:spcPts val="200"/>
              </a:spcAft>
            </a:pPr>
            <a:r>
              <a:rPr dirty="0" sz="1100" lang="en-US">
                <a:solidFill>
                  <a:schemeClr val="bg1"/>
                </a:solidFill>
              </a:rPr>
              <a:t>College Name : Theni </a:t>
            </a:r>
            <a:r>
              <a:rPr dirty="0" sz="1100" lang="en-US" err="1">
                <a:solidFill>
                  <a:schemeClr val="bg1"/>
                </a:solidFill>
              </a:rPr>
              <a:t>Kammavar</a:t>
            </a:r>
            <a:r>
              <a:rPr dirty="0" sz="1100" lang="en-US">
                <a:solidFill>
                  <a:schemeClr val="bg1"/>
                </a:solidFill>
              </a:rPr>
              <a:t> Sangam College of Technology</a:t>
            </a:r>
            <a:r>
              <a:rPr altLang="en-IN" dirty="0" sz="1100" lang="en-US">
                <a:solidFill>
                  <a:schemeClr val="bg1"/>
                </a:solidFill>
              </a:rPr>
              <a:t> </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
        <p:nvSpPr>
          <p:cNvPr id="1048590" name=""/>
          <p:cNvSpPr txBox="1"/>
          <p:nvPr/>
        </p:nvSpPr>
        <p:spPr>
          <a:xfrm>
            <a:off x="2572000" y="2362200"/>
            <a:ext cx="4000000" cy="510540"/>
          </a:xfrm>
          <a:prstGeom prst="rect"/>
        </p:spPr>
        <p:txBody>
          <a:bodyPr rtlCol="0" wrap="square">
            <a:spAutoFit/>
          </a:bodyPr>
          <a:p>
            <a:r>
              <a:rPr sz="2800" lang="en-IN">
                <a:solidFill>
                  <a:srgbClr val="000000"/>
                </a:solidFill>
              </a:rPr>
              <a:t/>
            </a:r>
            <a:endParaRPr sz="2800" lang="en-IN">
              <a:solidFill>
                <a:srgbClr val="000000"/>
              </a:solidFill>
            </a:endParaRPr>
          </a:p>
        </p:txBody>
      </p:sp>
      <p:sp>
        <p:nvSpPr>
          <p:cNvPr id="1048591" name=""/>
          <p:cNvSpPr txBox="1"/>
          <p:nvPr/>
        </p:nvSpPr>
        <p:spPr>
          <a:xfrm>
            <a:off x="2572000" y="2362200"/>
            <a:ext cx="4000000" cy="510540"/>
          </a:xfrm>
          <a:prstGeom prst="rect"/>
        </p:spPr>
        <p:txBody>
          <a:bodyPr rtlCol="0" wrap="square">
            <a:spAutoFit/>
          </a:bodyPr>
          <a:p>
            <a:r>
              <a:rPr sz="2800" lang="en-IN">
                <a:solidFill>
                  <a:srgbClr val="000000"/>
                </a:solidFill>
              </a:rPr>
              <a:t/>
            </a:r>
            <a:endParaRPr sz="2800" lang="en-IN">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39" name="Title 1"/>
          <p:cNvSpPr>
            <a:spLocks noGrp="1"/>
          </p:cNvSpPr>
          <p:nvPr>
            <p:ph type="title"/>
          </p:nvPr>
        </p:nvSpPr>
        <p:spPr>
          <a:xfrm>
            <a:off x="-2286000" y="445024"/>
            <a:ext cx="787940" cy="1675323"/>
          </a:xfrm>
        </p:spPr>
        <p:txBody>
          <a:bodyPr/>
          <a:p>
            <a:endParaRPr dirty="0" lang="en-IN"/>
          </a:p>
        </p:txBody>
      </p:sp>
      <p:sp>
        <p:nvSpPr>
          <p:cNvPr id="1048640" name="TextBox 2"/>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6" name="Picture 4"/>
          <p:cNvPicPr>
            <a:picLocks noChangeAspect="1"/>
          </p:cNvPicPr>
          <p:nvPr/>
        </p:nvPicPr>
        <p:blipFill rotWithShape="1">
          <a:blip xmlns:r="http://schemas.openxmlformats.org/officeDocument/2006/relationships" r:embed="rId1"/>
          <a:srcRect t="9708" b="10103"/>
          <a:stretch>
            <a:fillRect/>
          </a:stretch>
        </p:blipFill>
        <p:spPr>
          <a:xfrm>
            <a:off x="1112167" y="907915"/>
            <a:ext cx="6469811" cy="3664086"/>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41"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7" name="Picture 3"/>
          <p:cNvPicPr>
            <a:picLocks noChangeAspect="1"/>
          </p:cNvPicPr>
          <p:nvPr/>
        </p:nvPicPr>
        <p:blipFill rotWithShape="1">
          <a:blip xmlns:r="http://schemas.openxmlformats.org/officeDocument/2006/relationships" r:embed="rId1"/>
          <a:srcRect t="10213" b="10229"/>
          <a:stretch>
            <a:fillRect/>
          </a:stretch>
        </p:blipFill>
        <p:spPr>
          <a:xfrm>
            <a:off x="924099" y="940341"/>
            <a:ext cx="6359493" cy="3573293"/>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42" name="TextBox 5"/>
          <p:cNvSpPr txBox="1"/>
          <p:nvPr/>
        </p:nvSpPr>
        <p:spPr>
          <a:xfrm>
            <a:off x="97275" y="92545"/>
            <a:ext cx="4072648" cy="307777"/>
          </a:xfrm>
          <a:prstGeom prst="rect"/>
          <a:noFill/>
        </p:spPr>
        <p:txBody>
          <a:bodyPr rtlCol="0" wrap="square">
            <a:spAutoFit/>
          </a:bodyPr>
          <a:p>
            <a:r>
              <a:rPr dirty="0" lang="en-US">
                <a:solidFill>
                  <a:srgbClr val="0D0D0D"/>
                </a:solidFill>
                <a:highlight>
                  <a:srgbClr val="213163"/>
                </a:highlight>
                <a:latin typeface="Söhne"/>
              </a:rPr>
              <a:t>V</a:t>
            </a:r>
            <a:r>
              <a:rPr b="0" dirty="0" i="0" lang="en-US">
                <a:solidFill>
                  <a:srgbClr val="0D0D0D"/>
                </a:solidFill>
                <a:effectLst/>
                <a:highlight>
                  <a:srgbClr val="213163"/>
                </a:highlight>
                <a:latin typeface="Söhne"/>
              </a:rPr>
              <a:t>oting </a:t>
            </a:r>
            <a:r>
              <a:rPr dirty="0" lang="en-US">
                <a:solidFill>
                  <a:srgbClr val="0D0D0D"/>
                </a:solidFill>
                <a:highlight>
                  <a:srgbClr val="213163"/>
                </a:highlight>
                <a:latin typeface="Söhne"/>
              </a:rPr>
              <a:t>W</a:t>
            </a:r>
            <a:r>
              <a:rPr b="0" dirty="0" i="0" lang="en-US">
                <a:solidFill>
                  <a:srgbClr val="0D0D0D"/>
                </a:solidFill>
                <a:effectLst/>
                <a:highlight>
                  <a:srgbClr val="213163"/>
                </a:highlight>
                <a:latin typeface="Söhne"/>
              </a:rPr>
              <a:t>eb </a:t>
            </a:r>
            <a:r>
              <a:rPr dirty="0" lang="en-US">
                <a:solidFill>
                  <a:srgbClr val="0D0D0D"/>
                </a:solidFill>
                <a:highlight>
                  <a:srgbClr val="213163"/>
                </a:highlight>
                <a:latin typeface="Söhne"/>
              </a:rPr>
              <a:t>A</a:t>
            </a:r>
            <a:r>
              <a:rPr b="0" dirty="0" i="0" lang="en-US">
                <a:solidFill>
                  <a:srgbClr val="0D0D0D"/>
                </a:solidFill>
                <a:effectLst/>
                <a:highlight>
                  <a:srgbClr val="213163"/>
                </a:highlight>
                <a:latin typeface="Söhne"/>
              </a:rPr>
              <a:t>pplication </a:t>
            </a:r>
            <a:r>
              <a:rPr dirty="0" lang="en-US">
                <a:solidFill>
                  <a:srgbClr val="0D0D0D"/>
                </a:solidFill>
                <a:highlight>
                  <a:srgbClr val="213163"/>
                </a:highlight>
                <a:latin typeface="Söhne"/>
              </a:rPr>
              <a:t>U</a:t>
            </a:r>
            <a:r>
              <a:rPr b="0" dirty="0" i="0" lang="en-US">
                <a:solidFill>
                  <a:srgbClr val="0D0D0D"/>
                </a:solidFill>
                <a:effectLst/>
                <a:highlight>
                  <a:srgbClr val="213163"/>
                </a:highlight>
                <a:latin typeface="Söhne"/>
              </a:rPr>
              <a:t>sing </a:t>
            </a:r>
            <a:r>
              <a:rPr dirty="0" lang="en-US">
                <a:solidFill>
                  <a:srgbClr val="0D0D0D"/>
                </a:solidFill>
                <a:highlight>
                  <a:srgbClr val="213163"/>
                </a:highlight>
                <a:latin typeface="Söhne"/>
              </a:rPr>
              <a:t>D</a:t>
            </a:r>
            <a:r>
              <a:rPr b="0" dirty="0" i="0" lang="en-US">
                <a:solidFill>
                  <a:srgbClr val="0D0D0D"/>
                </a:solidFill>
                <a:effectLst/>
                <a:highlight>
                  <a:srgbClr val="213163"/>
                </a:highlight>
                <a:latin typeface="Söhne"/>
              </a:rPr>
              <a:t>jango </a:t>
            </a:r>
            <a:r>
              <a:rPr dirty="0" lang="en-US">
                <a:solidFill>
                  <a:srgbClr val="0D0D0D"/>
                </a:solidFill>
                <a:highlight>
                  <a:srgbClr val="213163"/>
                </a:highlight>
                <a:latin typeface="Söhne"/>
              </a:rPr>
              <a:t>F</a:t>
            </a:r>
            <a:r>
              <a:rPr b="0" dirty="0" i="0" lang="en-US">
                <a:solidFill>
                  <a:srgbClr val="0D0D0D"/>
                </a:solidFill>
                <a:effectLst/>
                <a:highlight>
                  <a:srgbClr val="213163"/>
                </a:highlight>
                <a:latin typeface="Söhne"/>
              </a:rPr>
              <a:t>ramework </a:t>
            </a:r>
            <a:endParaRPr dirty="0" lang="en-IN">
              <a:highlight>
                <a:srgbClr val="213163"/>
              </a:highlight>
            </a:endParaRPr>
          </a:p>
        </p:txBody>
      </p:sp>
      <p:pic>
        <p:nvPicPr>
          <p:cNvPr id="2097168" name="Picture 7"/>
          <p:cNvPicPr>
            <a:picLocks noChangeAspect="1"/>
          </p:cNvPicPr>
          <p:nvPr/>
        </p:nvPicPr>
        <p:blipFill rotWithShape="1">
          <a:blip xmlns:r="http://schemas.openxmlformats.org/officeDocument/2006/relationships" r:embed="rId1"/>
          <a:srcRect t="10339" b="10103"/>
          <a:stretch>
            <a:fillRect/>
          </a:stretch>
        </p:blipFill>
        <p:spPr>
          <a:xfrm>
            <a:off x="1151078" y="998707"/>
            <a:ext cx="6324868" cy="3553838"/>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43" name="TextBox 1"/>
          <p:cNvSpPr txBox="1"/>
          <p:nvPr/>
        </p:nvSpPr>
        <p:spPr>
          <a:xfrm>
            <a:off x="97275" y="92545"/>
            <a:ext cx="4072648" cy="307777"/>
          </a:xfrm>
          <a:prstGeom prst="rect"/>
          <a:noFill/>
        </p:spPr>
        <p:txBody>
          <a:bodyPr rtlCol="0" wrap="square">
            <a:spAutoFit/>
          </a:bodyPr>
          <a:p>
            <a:r>
              <a:rPr dirty="0" lang="en-US">
                <a:solidFill>
                  <a:srgbClr val="0D0D0D"/>
                </a:solidFill>
                <a:highlight>
                  <a:srgbClr val="213163"/>
                </a:highlight>
                <a:latin typeface="Söhne"/>
              </a:rPr>
              <a:t>V</a:t>
            </a:r>
            <a:r>
              <a:rPr b="0" dirty="0" i="0" lang="en-US">
                <a:solidFill>
                  <a:srgbClr val="0D0D0D"/>
                </a:solidFill>
                <a:effectLst/>
                <a:highlight>
                  <a:srgbClr val="213163"/>
                </a:highlight>
                <a:latin typeface="Söhne"/>
              </a:rPr>
              <a:t>oting </a:t>
            </a:r>
            <a:r>
              <a:rPr dirty="0" lang="en-US">
                <a:solidFill>
                  <a:srgbClr val="0D0D0D"/>
                </a:solidFill>
                <a:highlight>
                  <a:srgbClr val="213163"/>
                </a:highlight>
                <a:latin typeface="Söhne"/>
              </a:rPr>
              <a:t>W</a:t>
            </a:r>
            <a:r>
              <a:rPr b="0" dirty="0" i="0" lang="en-US">
                <a:solidFill>
                  <a:srgbClr val="0D0D0D"/>
                </a:solidFill>
                <a:effectLst/>
                <a:highlight>
                  <a:srgbClr val="213163"/>
                </a:highlight>
                <a:latin typeface="Söhne"/>
              </a:rPr>
              <a:t>eb </a:t>
            </a:r>
            <a:r>
              <a:rPr dirty="0" lang="en-US">
                <a:solidFill>
                  <a:srgbClr val="0D0D0D"/>
                </a:solidFill>
                <a:highlight>
                  <a:srgbClr val="213163"/>
                </a:highlight>
                <a:latin typeface="Söhne"/>
              </a:rPr>
              <a:t>A</a:t>
            </a:r>
            <a:r>
              <a:rPr b="0" dirty="0" i="0" lang="en-US">
                <a:solidFill>
                  <a:srgbClr val="0D0D0D"/>
                </a:solidFill>
                <a:effectLst/>
                <a:highlight>
                  <a:srgbClr val="213163"/>
                </a:highlight>
                <a:latin typeface="Söhne"/>
              </a:rPr>
              <a:t>pplication </a:t>
            </a:r>
            <a:r>
              <a:rPr dirty="0" lang="en-US">
                <a:solidFill>
                  <a:srgbClr val="0D0D0D"/>
                </a:solidFill>
                <a:highlight>
                  <a:srgbClr val="213163"/>
                </a:highlight>
                <a:latin typeface="Söhne"/>
              </a:rPr>
              <a:t>U</a:t>
            </a:r>
            <a:r>
              <a:rPr b="0" dirty="0" i="0" lang="en-US">
                <a:solidFill>
                  <a:srgbClr val="0D0D0D"/>
                </a:solidFill>
                <a:effectLst/>
                <a:highlight>
                  <a:srgbClr val="213163"/>
                </a:highlight>
                <a:latin typeface="Söhne"/>
              </a:rPr>
              <a:t>sing </a:t>
            </a:r>
            <a:r>
              <a:rPr dirty="0" lang="en-US">
                <a:solidFill>
                  <a:srgbClr val="0D0D0D"/>
                </a:solidFill>
                <a:highlight>
                  <a:srgbClr val="213163"/>
                </a:highlight>
                <a:latin typeface="Söhne"/>
              </a:rPr>
              <a:t>D</a:t>
            </a:r>
            <a:r>
              <a:rPr b="0" dirty="0" i="0" lang="en-US">
                <a:solidFill>
                  <a:srgbClr val="0D0D0D"/>
                </a:solidFill>
                <a:effectLst/>
                <a:highlight>
                  <a:srgbClr val="213163"/>
                </a:highlight>
                <a:latin typeface="Söhne"/>
              </a:rPr>
              <a:t>jango </a:t>
            </a:r>
            <a:r>
              <a:rPr dirty="0" lang="en-US">
                <a:solidFill>
                  <a:srgbClr val="0D0D0D"/>
                </a:solidFill>
                <a:highlight>
                  <a:srgbClr val="213163"/>
                </a:highlight>
                <a:latin typeface="Söhne"/>
              </a:rPr>
              <a:t>F</a:t>
            </a:r>
            <a:r>
              <a:rPr b="0" dirty="0" i="0" lang="en-US">
                <a:solidFill>
                  <a:srgbClr val="0D0D0D"/>
                </a:solidFill>
                <a:effectLst/>
                <a:highlight>
                  <a:srgbClr val="213163"/>
                </a:highlight>
                <a:latin typeface="Söhne"/>
              </a:rPr>
              <a:t>ramework </a:t>
            </a:r>
            <a:endParaRPr dirty="0" lang="en-IN">
              <a:highlight>
                <a:srgbClr val="213163"/>
              </a:highlight>
            </a:endParaRPr>
          </a:p>
        </p:txBody>
      </p:sp>
      <p:pic>
        <p:nvPicPr>
          <p:cNvPr id="2097169" name="Picture 3"/>
          <p:cNvPicPr>
            <a:picLocks noChangeAspect="1"/>
          </p:cNvPicPr>
          <p:nvPr/>
        </p:nvPicPr>
        <p:blipFill rotWithShape="1">
          <a:blip xmlns:r="http://schemas.openxmlformats.org/officeDocument/2006/relationships" r:embed="rId1"/>
          <a:srcRect t="10087" b="10103"/>
          <a:stretch>
            <a:fillRect/>
          </a:stretch>
        </p:blipFill>
        <p:spPr>
          <a:xfrm>
            <a:off x="930584" y="771728"/>
            <a:ext cx="6799610" cy="383269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4" name="TextBox 1"/>
          <p:cNvSpPr txBox="1"/>
          <p:nvPr/>
        </p:nvSpPr>
        <p:spPr>
          <a:xfrm>
            <a:off x="97275" y="92545"/>
            <a:ext cx="4072648" cy="307777"/>
          </a:xfrm>
          <a:prstGeom prst="rect"/>
          <a:noFill/>
        </p:spPr>
        <p:txBody>
          <a:bodyPr rtlCol="0" wrap="square">
            <a:spAutoFit/>
          </a:bodyPr>
          <a:p>
            <a:r>
              <a:rPr dirty="0" lang="en-US">
                <a:solidFill>
                  <a:srgbClr val="0D0D0D"/>
                </a:solidFill>
                <a:highlight>
                  <a:srgbClr val="213163"/>
                </a:highlight>
                <a:latin typeface="Söhne"/>
              </a:rPr>
              <a:t>V</a:t>
            </a:r>
            <a:r>
              <a:rPr b="0" dirty="0" i="0" lang="en-US">
                <a:solidFill>
                  <a:srgbClr val="0D0D0D"/>
                </a:solidFill>
                <a:effectLst/>
                <a:highlight>
                  <a:srgbClr val="213163"/>
                </a:highlight>
                <a:latin typeface="Söhne"/>
              </a:rPr>
              <a:t>oting </a:t>
            </a:r>
            <a:r>
              <a:rPr dirty="0" lang="en-US">
                <a:solidFill>
                  <a:srgbClr val="0D0D0D"/>
                </a:solidFill>
                <a:highlight>
                  <a:srgbClr val="213163"/>
                </a:highlight>
                <a:latin typeface="Söhne"/>
              </a:rPr>
              <a:t>W</a:t>
            </a:r>
            <a:r>
              <a:rPr b="0" dirty="0" i="0" lang="en-US">
                <a:solidFill>
                  <a:srgbClr val="0D0D0D"/>
                </a:solidFill>
                <a:effectLst/>
                <a:highlight>
                  <a:srgbClr val="213163"/>
                </a:highlight>
                <a:latin typeface="Söhne"/>
              </a:rPr>
              <a:t>eb </a:t>
            </a:r>
            <a:r>
              <a:rPr dirty="0" lang="en-US">
                <a:solidFill>
                  <a:srgbClr val="0D0D0D"/>
                </a:solidFill>
                <a:highlight>
                  <a:srgbClr val="213163"/>
                </a:highlight>
                <a:latin typeface="Söhne"/>
              </a:rPr>
              <a:t>A</a:t>
            </a:r>
            <a:r>
              <a:rPr b="0" dirty="0" i="0" lang="en-US">
                <a:solidFill>
                  <a:srgbClr val="0D0D0D"/>
                </a:solidFill>
                <a:effectLst/>
                <a:highlight>
                  <a:srgbClr val="213163"/>
                </a:highlight>
                <a:latin typeface="Söhne"/>
              </a:rPr>
              <a:t>pplication </a:t>
            </a:r>
            <a:r>
              <a:rPr dirty="0" lang="en-US">
                <a:solidFill>
                  <a:srgbClr val="0D0D0D"/>
                </a:solidFill>
                <a:highlight>
                  <a:srgbClr val="213163"/>
                </a:highlight>
                <a:latin typeface="Söhne"/>
              </a:rPr>
              <a:t>U</a:t>
            </a:r>
            <a:r>
              <a:rPr b="0" dirty="0" i="0" lang="en-US">
                <a:solidFill>
                  <a:srgbClr val="0D0D0D"/>
                </a:solidFill>
                <a:effectLst/>
                <a:highlight>
                  <a:srgbClr val="213163"/>
                </a:highlight>
                <a:latin typeface="Söhne"/>
              </a:rPr>
              <a:t>sing </a:t>
            </a:r>
            <a:r>
              <a:rPr dirty="0" lang="en-US">
                <a:solidFill>
                  <a:srgbClr val="0D0D0D"/>
                </a:solidFill>
                <a:highlight>
                  <a:srgbClr val="213163"/>
                </a:highlight>
                <a:latin typeface="Söhne"/>
              </a:rPr>
              <a:t>D</a:t>
            </a:r>
            <a:r>
              <a:rPr b="0" dirty="0" i="0" lang="en-US">
                <a:solidFill>
                  <a:srgbClr val="0D0D0D"/>
                </a:solidFill>
                <a:effectLst/>
                <a:highlight>
                  <a:srgbClr val="213163"/>
                </a:highlight>
                <a:latin typeface="Söhne"/>
              </a:rPr>
              <a:t>jango </a:t>
            </a:r>
            <a:r>
              <a:rPr dirty="0" lang="en-US">
                <a:solidFill>
                  <a:srgbClr val="0D0D0D"/>
                </a:solidFill>
                <a:highlight>
                  <a:srgbClr val="213163"/>
                </a:highlight>
                <a:latin typeface="Söhne"/>
              </a:rPr>
              <a:t>F</a:t>
            </a:r>
            <a:r>
              <a:rPr b="0" dirty="0" i="0" lang="en-US">
                <a:solidFill>
                  <a:srgbClr val="0D0D0D"/>
                </a:solidFill>
                <a:effectLst/>
                <a:highlight>
                  <a:srgbClr val="213163"/>
                </a:highlight>
                <a:latin typeface="Söhne"/>
              </a:rPr>
              <a:t>ramework </a:t>
            </a:r>
            <a:endParaRPr dirty="0" lang="en-IN">
              <a:highlight>
                <a:srgbClr val="213163"/>
              </a:highlight>
            </a:endParaRPr>
          </a:p>
        </p:txBody>
      </p:sp>
      <p:pic>
        <p:nvPicPr>
          <p:cNvPr id="2097170" name="Picture 3"/>
          <p:cNvPicPr>
            <a:picLocks noChangeAspect="1"/>
          </p:cNvPicPr>
          <p:nvPr/>
        </p:nvPicPr>
        <p:blipFill rotWithShape="1">
          <a:blip xmlns:r="http://schemas.openxmlformats.org/officeDocument/2006/relationships" r:embed="rId1"/>
          <a:srcRect t="9961" b="10229"/>
          <a:stretch>
            <a:fillRect/>
          </a:stretch>
        </p:blipFill>
        <p:spPr>
          <a:xfrm>
            <a:off x="1419917" y="1025052"/>
            <a:ext cx="6304166" cy="3553434"/>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45"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46" name="Google Shape;62;g5fab984687_2_0"/>
          <p:cNvSpPr txBox="1"/>
          <p:nvPr/>
        </p:nvSpPr>
        <p:spPr>
          <a:xfrm>
            <a:off x="185737" y="1061211"/>
            <a:ext cx="4386264" cy="3724066"/>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dirty="0" lang="en-US"/>
              <a:t>In summary, developing a voting web application using the Django framework offers a streamlined and efficient approach to creating a secure, interactive, and user-friendly platform. </a:t>
            </a:r>
          </a:p>
          <a:p>
            <a:pPr indent="-173736" marL="173736">
              <a:spcAft>
                <a:spcPts val="800"/>
              </a:spcAft>
              <a:buClr>
                <a:srgbClr val="213163"/>
              </a:buClr>
              <a:buFont typeface="Arial" panose="020B0604020202020204" pitchFamily="34" charset="0"/>
              <a:buChar char="•"/>
            </a:pPr>
            <a:r>
              <a:rPr dirty="0" lang="en-US"/>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indent="-173736" marL="173736">
              <a:spcAft>
                <a:spcPts val="800"/>
              </a:spcAft>
              <a:buClr>
                <a:srgbClr val="213163"/>
              </a:buClr>
              <a:buFont typeface="Arial" panose="020B0604020202020204" pitchFamily="34" charset="0"/>
              <a:buChar char="•"/>
            </a:pPr>
            <a:r>
              <a:rPr dirty="0" lang="en-US"/>
              <a:t>With its scalability, flexibility, and accessibility, a Django-based voting web application stands as a versatile solution for facilitating democratic participation and engagement in various settings.</a:t>
            </a:r>
          </a:p>
        </p:txBody>
      </p:sp>
      <p:pic>
        <p:nvPicPr>
          <p:cNvPr id="2097171"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
        <p:nvSpPr>
          <p:cNvPr id="1048647"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51"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
        <p:nvSpPr>
          <p:cNvPr id="1048652"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 name="Shape 60"/>
        <p:cNvGrpSpPr/>
        <p:nvPr/>
      </p:nvGrpSpPr>
      <p:grpSpPr>
        <a:xfrm>
          <a:off x="0" y="0"/>
          <a:ext cx="0" cy="0"/>
          <a:chOff x="0" y="0"/>
          <a:chExt cx="0" cy="0"/>
        </a:xfrm>
      </p:grpSpPr>
      <p:sp>
        <p:nvSpPr>
          <p:cNvPr id="1048596" name="TextBox 2"/>
          <p:cNvSpPr txBox="1"/>
          <p:nvPr/>
        </p:nvSpPr>
        <p:spPr>
          <a:xfrm>
            <a:off x="904970" y="2279362"/>
            <a:ext cx="7282181"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
        <p:nvSpPr>
          <p:cNvPr id="1048597"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0" name="Shape 60"/>
        <p:cNvGrpSpPr/>
        <p:nvPr/>
      </p:nvGrpSpPr>
      <p:grpSpPr>
        <a:xfrm>
          <a:off x="0" y="0"/>
          <a:ext cx="0" cy="0"/>
          <a:chOff x="0" y="0"/>
          <a:chExt cx="0" cy="0"/>
        </a:xfrm>
      </p:grpSpPr>
      <p:sp>
        <p:nvSpPr>
          <p:cNvPr id="1048600"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601" name="Google Shape;62;g5fab984687_2_0"/>
          <p:cNvSpPr txBox="1">
            <a:spLocks noGrp="1"/>
          </p:cNvSpPr>
          <p:nvPr>
            <p:ph type="body" idx="4294967295"/>
          </p:nvPr>
        </p:nvSpPr>
        <p:spPr>
          <a:xfrm>
            <a:off x="126468" y="1054419"/>
            <a:ext cx="4594388" cy="16052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err="1"/>
              <a:t>Aims&amp;Objective</a:t>
            </a:r>
            <a:endParaRPr dirty="0" lang="en-US"/>
          </a:p>
          <a:p>
            <a:pPr indent="-173736" marL="173736">
              <a:spcAft>
                <a:spcPts val="800"/>
              </a:spcAft>
              <a:buClr>
                <a:srgbClr val="213163"/>
              </a:buClr>
              <a:buFont typeface="Arial" panose="020B0604020202020204" pitchFamily="34" charset="0"/>
              <a:buChar char="•"/>
            </a:pPr>
            <a:r>
              <a:rPr dirty="0" lang="en-US"/>
              <a:t>Result</a:t>
            </a:r>
          </a:p>
          <a:p>
            <a:pPr indent="-173736" marL="173736">
              <a:spcAft>
                <a:spcPts val="800"/>
              </a:spcAft>
              <a:buClr>
                <a:srgbClr val="213163"/>
              </a:buClr>
              <a:buFont typeface="Arial" panose="020B0604020202020204" pitchFamily="34" charset="0"/>
              <a:buChar char="•"/>
            </a:pPr>
            <a:r>
              <a:rPr dirty="0" lang="en-US"/>
              <a:t>Conclusion</a:t>
            </a:r>
          </a:p>
        </p:txBody>
      </p:sp>
      <p:pic>
        <p:nvPicPr>
          <p:cNvPr id="2097159" name="Picture 2"/>
          <p:cNvPicPr>
            <a:picLocks noChangeAspect="1"/>
          </p:cNvPicPr>
          <p:nvPr/>
        </p:nvPicPr>
        <p:blipFill rotWithShape="1">
          <a:blip xmlns:r="http://schemas.openxmlformats.org/officeDocument/2006/relationships" r:embed="rId1"/>
          <a:srcRect l="6271" t="2" r="3378" b="14094"/>
          <a:stretch>
            <a:fillRect/>
          </a:stretch>
        </p:blipFill>
        <p:spPr>
          <a:xfrm>
            <a:off x="4662791" y="832098"/>
            <a:ext cx="3955915" cy="3597229"/>
          </a:xfrm>
          <a:prstGeom prst="rect"/>
          <a:solidFill>
            <a:schemeClr val="accent1"/>
          </a:solidFill>
        </p:spPr>
      </p:pic>
      <p:sp>
        <p:nvSpPr>
          <p:cNvPr id="1048602" name="TextBox 4"/>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3" name="Shape 60"/>
        <p:cNvGrpSpPr/>
        <p:nvPr/>
      </p:nvGrpSpPr>
      <p:grpSpPr>
        <a:xfrm>
          <a:off x="0" y="0"/>
          <a:ext cx="0" cy="0"/>
          <a:chOff x="0" y="0"/>
          <a:chExt cx="0" cy="0"/>
        </a:xfrm>
      </p:grpSpPr>
      <p:sp>
        <p:nvSpPr>
          <p:cNvPr id="1048605"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6" name="TextBox 2"/>
          <p:cNvSpPr txBox="1"/>
          <p:nvPr/>
        </p:nvSpPr>
        <p:spPr>
          <a:xfrm>
            <a:off x="134935" y="1059838"/>
            <a:ext cx="4437065" cy="1717041"/>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rgbClr val="0D0D0D"/>
                </a:solidFill>
                <a:effectLst/>
                <a:highlight>
                  <a:srgbClr val="FFFFFF"/>
                </a:highlight>
                <a:latin typeface="Söhne"/>
              </a:rPr>
              <a:t>The proposed project aims to develop a secure and user-friendly online voting web application using the Django framework. In today's digital age, traditional voting methods are often cumbersome and time-consuming. By leveraging web technologies, we can create a platform that enables efficient and accessible voting processes while ensuring the integrity and security of the voting system.</a:t>
            </a:r>
            <a:endParaRPr b="0" dirty="0" i="0" lang="en-US">
              <a:solidFill>
                <a:srgbClr val="000000"/>
              </a:solidFill>
              <a:effectLst/>
            </a:endParaRPr>
          </a:p>
        </p:txBody>
      </p:sp>
      <p:sp>
        <p:nvSpPr>
          <p:cNvPr id="1048607"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4"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
        <p:nvSpPr>
          <p:cNvPr id="1048608"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7"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2" name="TextBox 2"/>
          <p:cNvSpPr txBox="1"/>
          <p:nvPr/>
        </p:nvSpPr>
        <p:spPr>
          <a:xfrm>
            <a:off x="134935" y="1059838"/>
            <a:ext cx="4437065" cy="2021840"/>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dirty="0" lang="en-US"/>
            </a:br>
            <a:endParaRPr dirty="0" lang="en-US"/>
          </a:p>
        </p:txBody>
      </p:sp>
      <p:sp>
        <p:nvSpPr>
          <p:cNvPr id="104861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48"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
        <p:nvSpPr>
          <p:cNvPr id="1048614"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17"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8" name="TextBox 2"/>
          <p:cNvSpPr txBox="1"/>
          <p:nvPr/>
        </p:nvSpPr>
        <p:spPr>
          <a:xfrm>
            <a:off x="134936" y="1059838"/>
            <a:ext cx="8535652" cy="1920241"/>
          </a:xfrm>
          <a:prstGeom prst="rect"/>
          <a:noFill/>
        </p:spPr>
        <p:txBody>
          <a:bodyPr anchor="t" bIns="45720" lIns="91440" rIns="91440" tIns="45720" wrap="square">
            <a:spAutoFit/>
          </a:bodyPr>
          <a:p>
            <a:pPr eaLnBrk="0" fontAlgn="base" hangingPunct="0" lvl="0">
              <a:spcBef>
                <a:spcPct val="0"/>
              </a:spcBef>
              <a:spcAft>
                <a:spcPct val="0"/>
              </a:spcAft>
              <a:buClrTx/>
            </a:pPr>
            <a:r>
              <a:rPr b="1" dirty="0" i="0" lang="en-US">
                <a:solidFill>
                  <a:srgbClr val="000000"/>
                </a:solidFill>
                <a:effectLst/>
              </a:rPr>
              <a:t>Aim: </a:t>
            </a:r>
            <a:r>
              <a:rPr altLang="en-US" dirty="0" lang="en-US">
                <a:solidFill>
                  <a:schemeClr val="tx1"/>
                </a:solidFill>
                <a:latin typeface="Arial" panose="020B0604020202020204" pitchFamily="34" charset="0"/>
              </a:rPr>
              <a:t>The aim of this project is to develop a secure and user-friendly web application using Django, allowing registered users to participate in various voting activities. The application will provide features for users to create, view, and vote on different topics, with real-time updates of voting results. Additionally, an administration panel will be implemented to manage voting topics and user accounts. The application will prioritize security measures to prevent unauthorized access and ensure the integrity of the voting process. User interaction and engagement will be facilitated through features like commenting and sharing, creating an interactive voting experience for users."</a:t>
            </a:r>
          </a:p>
          <a:p>
            <a:pPr eaLnBrk="0" fontAlgn="base" hangingPunct="0" lvl="0">
              <a:spcBef>
                <a:spcPct val="0"/>
              </a:spcBef>
              <a:spcAft>
                <a:spcPct val="0"/>
              </a:spcAft>
              <a:buClrTx/>
            </a:pPr>
            <a:endParaRPr altLang="en-US" dirty="0" lang="en-US">
              <a:solidFill>
                <a:schemeClr val="tx1"/>
              </a:solidFill>
              <a:latin typeface="Arial" panose="020B0604020202020204" pitchFamily="34" charset="0"/>
            </a:endParaRPr>
          </a:p>
          <a:p>
            <a:pPr algn="l" fontAlgn="base" rtl="0">
              <a:spcAft>
                <a:spcPts val="800"/>
              </a:spcAft>
              <a:buClr>
                <a:srgbClr val="213163"/>
              </a:buClr>
            </a:pPr>
            <a:endParaRPr dirty="0" i="0" lang="en-US">
              <a:solidFill>
                <a:srgbClr val="000000"/>
              </a:solidFill>
              <a:effectLst/>
            </a:endParaRPr>
          </a:p>
        </p:txBody>
      </p:sp>
      <p:sp>
        <p:nvSpPr>
          <p:cNvPr id="1048619"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114675" y="2747206"/>
            <a:ext cx="2136758" cy="2087777"/>
          </a:xfrm>
          <a:prstGeom prst="rect"/>
        </p:spPr>
      </p:pic>
      <p:sp>
        <p:nvSpPr>
          <p:cNvPr id="1048620" name="Rectangle 4"/>
          <p:cNvSpPr>
            <a:spLocks noChangeArrowheads="1"/>
          </p:cNvSpPr>
          <p:nvPr/>
        </p:nvSpPr>
        <p:spPr bwMode="auto">
          <a:xfrm>
            <a:off x="0" y="-312419"/>
            <a:ext cx="182880" cy="624838"/>
          </a:xfrm>
          <a:prstGeom prst="rect"/>
          <a:noFill/>
          <a:ln>
            <a:noFill/>
          </a:ln>
          <a:effectLst/>
        </p:spPr>
        <p:txBody>
          <a:bodyPr anchor="ctr" anchorCtr="0" bIns="45720" compatLnSpc="1" lIns="91440" numCol="1" rIns="91440" tIns="45720" vert="horz" wrap="non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br>
              <a:rPr altLang="en-US" baseline="0" b="0" cap="none" sz="1800" i="0" kumimoji="0" lang="en-US" normalizeH="0" strike="noStrike" u="none">
                <a:ln>
                  <a:noFill/>
                </a:ln>
                <a:solidFill>
                  <a:srgbClr val="000000"/>
                </a:solidFill>
                <a:effectLst/>
                <a:latin typeface="Söhne"/>
              </a:rPr>
            </a:br>
            <a:endParaRPr altLang="en-US" baseline="0" b="0" cap="none" sz="1800" i="0" kumimoji="0" lang="en-US" normalizeH="0" strike="noStrike" u="none">
              <a:ln>
                <a:noFill/>
              </a:ln>
              <a:solidFill>
                <a:schemeClr val="tx1"/>
              </a:solidFill>
              <a:effectLst/>
              <a:latin typeface="Arial" panose="020B0604020202020204" pitchFamily="34" charset="0"/>
            </a:endParaRPr>
          </a:p>
        </p:txBody>
      </p:sp>
      <p:sp>
        <p:nvSpPr>
          <p:cNvPr id="1048621" name="TextBox 8"/>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Shape 60"/>
        <p:cNvGrpSpPr/>
        <p:nvPr/>
      </p:nvGrpSpPr>
      <p:grpSpPr>
        <a:xfrm>
          <a:off x="0" y="0"/>
          <a:ext cx="0" cy="0"/>
          <a:chOff x="0" y="0"/>
          <a:chExt cx="0" cy="0"/>
        </a:xfrm>
      </p:grpSpPr>
      <p:sp>
        <p:nvSpPr>
          <p:cNvPr id="1048624"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25" name="TextBox 2"/>
          <p:cNvSpPr txBox="1"/>
          <p:nvPr/>
        </p:nvSpPr>
        <p:spPr>
          <a:xfrm>
            <a:off x="134935" y="1059838"/>
            <a:ext cx="8650925" cy="2970044"/>
          </a:xfrm>
          <a:prstGeom prst="rect"/>
          <a:noFill/>
        </p:spPr>
        <p:txBody>
          <a:bodyPr anchor="t" bIns="45720" lIns="91440" rIns="91440" tIns="45720" wrap="square">
            <a:spAutoFit/>
          </a:bodyPr>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User Authentication and Management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registration, login, and logout functionalities.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password encryption and secure authentication mechanisms.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users to update their profiles and reset passwords if forgotten.</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Voting System Functionality</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view a list of available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the ability for users to cast their votes for different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each user can only vote once per topic.</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real-time updates of voting results to users.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Administration Panel</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Create an administrative interface for managing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administrators to add, edit, and delete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management features for administrators to manage user accounts and permissions.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Security Measures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measures to prevent fraudulent voting, such as CAPTCHA or IP restrictions.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user authentication and data transmission are secure using HTTPS.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Protect against common security vulnerabilities like SQL injection and cross-site scripting (XSS) attacks.</a:t>
            </a:r>
          </a:p>
        </p:txBody>
      </p:sp>
      <p:sp>
        <p:nvSpPr>
          <p:cNvPr id="1048626"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
        <p:nvSpPr>
          <p:cNvPr id="1048627"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0" name="TextBox 2"/>
          <p:cNvSpPr txBox="1"/>
          <p:nvPr/>
        </p:nvSpPr>
        <p:spPr>
          <a:xfrm>
            <a:off x="77821" y="735535"/>
            <a:ext cx="6277583" cy="3477875"/>
          </a:xfrm>
          <a:prstGeom prst="rect"/>
          <a:noFill/>
        </p:spPr>
        <p:txBody>
          <a:bodyPr wrap="square">
            <a:spAutoFit/>
          </a:bodyPr>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User Interaction and Engagement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comment on voting topics and engage in discussions.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features like upvoting or downvoting comments to encourage participation.</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social sharing options to allow users to share voting topics on social media platforms.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Accessibility and Responsiveness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Design the application to be accessible to users with disabilities, following WCAG guidelines.</a:t>
            </a:r>
          </a:p>
          <a:p>
            <a:pPr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the user interface is responsive and compatible with various devices and screen sizes.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Testing and Quality Assurance</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Write unit tests to ensure the functionality of different components, including user authentication and voting features.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Conduct integration tests to verify the interaction between different modules and components.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Perform usability testing to ensure that the application meets the needs of its target users.</a:t>
            </a:r>
          </a:p>
          <a:p>
            <a:pPr algn="l" indent="-285750" marL="285750">
              <a:buFont typeface="Wingdings" panose="05000000000000000000" pitchFamily="2" charset="2"/>
              <a:buChar char="§"/>
            </a:pPr>
            <a:r>
              <a:rPr b="1" dirty="0" sz="1100" i="0" lang="en-US">
                <a:solidFill>
                  <a:srgbClr val="0D0D0D"/>
                </a:solidFill>
                <a:effectLst/>
                <a:highlight>
                  <a:srgbClr val="FFFFFF"/>
                </a:highlight>
                <a:latin typeface="Söhne"/>
              </a:rPr>
              <a:t>Documentation and Support</a:t>
            </a:r>
            <a:r>
              <a:rPr b="0" dirty="0" sz="1100" i="0" lang="en-US">
                <a:solidFill>
                  <a:srgbClr val="0D0D0D"/>
                </a:solidFill>
                <a:effectLst/>
                <a:highlight>
                  <a:srgbClr val="FFFFFF"/>
                </a:highlight>
                <a:latin typeface="Söhne"/>
              </a:rPr>
              <a:t>:</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Provide comprehensive documentation for users and administrators on how to use the application.</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Include a FAQ section to address common questions and issues.</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Offer user support through email or a dedicated support system to assist users with any problems they encounter.</a:t>
            </a:r>
          </a:p>
        </p:txBody>
      </p:sp>
      <p:sp>
        <p:nvSpPr>
          <p:cNvPr id="1048631"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32"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sp>
        <p:nvSpPr>
          <p:cNvPr id="1048633" name="TextBox 7"/>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5" name="Picture 9"/>
          <p:cNvPicPr>
            <a:picLocks noChangeAspect="1"/>
          </p:cNvPicPr>
          <p:nvPr/>
        </p:nvPicPr>
        <p:blipFill rotWithShape="1">
          <a:blip xmlns:r="http://schemas.openxmlformats.org/officeDocument/2006/relationships" r:embed="rId1"/>
          <a:srcRect t="8210" b="10396"/>
          <a:stretch>
            <a:fillRect/>
          </a:stretch>
        </p:blipFill>
        <p:spPr>
          <a:xfrm>
            <a:off x="1488303" y="1069697"/>
            <a:ext cx="5787986" cy="3327205"/>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mounish krishnan</cp:lastModifiedBy>
  <dcterms:created xsi:type="dcterms:W3CDTF">2024-04-10T06:55:57Z</dcterms:created>
  <dcterms:modified xsi:type="dcterms:W3CDTF">2024-04-11T16:20:39Z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2e88038ee86f4c1499818f472e6becff</vt:lpwstr>
  </property>
</Properties>
</file>